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47"/>
  </p:notesMasterIdLst>
  <p:sldIdLst>
    <p:sldId id="256" r:id="rId2"/>
    <p:sldId id="277" r:id="rId3"/>
    <p:sldId id="278" r:id="rId4"/>
    <p:sldId id="294" r:id="rId5"/>
    <p:sldId id="257" r:id="rId6"/>
    <p:sldId id="293" r:id="rId7"/>
    <p:sldId id="295" r:id="rId8"/>
    <p:sldId id="281" r:id="rId9"/>
    <p:sldId id="285" r:id="rId10"/>
    <p:sldId id="305" r:id="rId11"/>
    <p:sldId id="284" r:id="rId12"/>
    <p:sldId id="304" r:id="rId13"/>
    <p:sldId id="296" r:id="rId14"/>
    <p:sldId id="306" r:id="rId15"/>
    <p:sldId id="287" r:id="rId16"/>
    <p:sldId id="298" r:id="rId17"/>
    <p:sldId id="299" r:id="rId18"/>
    <p:sldId id="288" r:id="rId19"/>
    <p:sldId id="301" r:id="rId20"/>
    <p:sldId id="313" r:id="rId21"/>
    <p:sldId id="316" r:id="rId22"/>
    <p:sldId id="312" r:id="rId23"/>
    <p:sldId id="314" r:id="rId24"/>
    <p:sldId id="315" r:id="rId25"/>
    <p:sldId id="319" r:id="rId26"/>
    <p:sldId id="317" r:id="rId27"/>
    <p:sldId id="320" r:id="rId28"/>
    <p:sldId id="321" r:id="rId29"/>
    <p:sldId id="318" r:id="rId30"/>
    <p:sldId id="322" r:id="rId31"/>
    <p:sldId id="323" r:id="rId32"/>
    <p:sldId id="324" r:id="rId33"/>
    <p:sldId id="307" r:id="rId34"/>
    <p:sldId id="308" r:id="rId35"/>
    <p:sldId id="309" r:id="rId36"/>
    <p:sldId id="310" r:id="rId37"/>
    <p:sldId id="311" r:id="rId38"/>
    <p:sldId id="325" r:id="rId39"/>
    <p:sldId id="326" r:id="rId40"/>
    <p:sldId id="327" r:id="rId41"/>
    <p:sldId id="328" r:id="rId42"/>
    <p:sldId id="329" r:id="rId43"/>
    <p:sldId id="330" r:id="rId44"/>
    <p:sldId id="275" r:id="rId45"/>
    <p:sldId id="276" r:id="rId46"/>
  </p:sldIdLst>
  <p:sldSz cx="9144000" cy="5143500" type="screen16x9"/>
  <p:notesSz cx="6858000" cy="9144000"/>
  <p:embeddedFontLst>
    <p:embeddedFont>
      <p:font typeface="Abadi" panose="020B0604020104020204" pitchFamily="34" charset="0"/>
      <p:regular r:id="rId48"/>
    </p:embeddedFont>
    <p:embeddedFont>
      <p:font typeface="Calibri" panose="020F0502020204030204" pitchFamily="34" charset="0"/>
      <p:regular r:id="rId49"/>
      <p:bold r:id="rId50"/>
      <p:italic r:id="rId51"/>
      <p:boldItalic r:id="rId52"/>
    </p:embeddedFont>
    <p:embeddedFont>
      <p:font typeface="Tenorite" panose="00000500000000000000" pitchFamily="2" charset="0"/>
      <p:regular r:id="rId53"/>
      <p:bold r:id="rId54"/>
      <p:italic r:id="rId55"/>
      <p:boldItalic r:id="rId56"/>
    </p:embeddedFont>
    <p:embeddedFont>
      <p:font typeface="Trebuchet MS" panose="020B0603020202020204" pitchFamily="34"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115" d="100"/>
          <a:sy n="115" d="100"/>
        </p:scale>
        <p:origin x="99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58E4A-AD8F-44BE-BBD5-9E133B6283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C81F7B-C20D-4B36-9745-261CFAD50247}">
      <dgm:prSet/>
      <dgm:spPr/>
      <dgm:t>
        <a:bodyPr/>
        <a:lstStyle/>
        <a:p>
          <a:r>
            <a:rPr lang="en-GB" b="0" i="0"/>
            <a:t>Existing solutions lack effective search capabilities, resulting in irrelevant keyword-based searches.</a:t>
          </a:r>
          <a:endParaRPr lang="en-US"/>
        </a:p>
      </dgm:t>
    </dgm:pt>
    <dgm:pt modelId="{A839E245-E8CC-45FA-B284-69F3AD3E0F27}" type="parTrans" cxnId="{27E92B3E-4295-4D78-91A3-4C724872FDAB}">
      <dgm:prSet/>
      <dgm:spPr/>
      <dgm:t>
        <a:bodyPr/>
        <a:lstStyle/>
        <a:p>
          <a:endParaRPr lang="en-US"/>
        </a:p>
      </dgm:t>
    </dgm:pt>
    <dgm:pt modelId="{6F1DF1F3-7F47-4220-A450-45088FAA49F9}" type="sibTrans" cxnId="{27E92B3E-4295-4D78-91A3-4C724872FDAB}">
      <dgm:prSet/>
      <dgm:spPr/>
      <dgm:t>
        <a:bodyPr/>
        <a:lstStyle/>
        <a:p>
          <a:endParaRPr lang="en-US"/>
        </a:p>
      </dgm:t>
    </dgm:pt>
    <dgm:pt modelId="{B571842B-F47F-4D97-BA4A-94D9165C8525}">
      <dgm:prSet/>
      <dgm:spPr/>
      <dgm:t>
        <a:bodyPr/>
        <a:lstStyle/>
        <a:p>
          <a:r>
            <a:rPr lang="en-GB" b="0" i="0"/>
            <a:t>This market gap offers an opportunity for knowledge-sharing platforms with graph databases and tagging techniques.</a:t>
          </a:r>
          <a:endParaRPr lang="en-US"/>
        </a:p>
      </dgm:t>
    </dgm:pt>
    <dgm:pt modelId="{F6CB18FB-AF18-47DD-9699-B63DE7C015B7}" type="parTrans" cxnId="{075E0C3C-17A1-4F5B-933E-6C5EBD3D7564}">
      <dgm:prSet/>
      <dgm:spPr/>
      <dgm:t>
        <a:bodyPr/>
        <a:lstStyle/>
        <a:p>
          <a:endParaRPr lang="en-US"/>
        </a:p>
      </dgm:t>
    </dgm:pt>
    <dgm:pt modelId="{678BAB39-D011-46D6-A86F-0A455625F22C}" type="sibTrans" cxnId="{075E0C3C-17A1-4F5B-933E-6C5EBD3D7564}">
      <dgm:prSet/>
      <dgm:spPr/>
      <dgm:t>
        <a:bodyPr/>
        <a:lstStyle/>
        <a:p>
          <a:endParaRPr lang="en-US"/>
        </a:p>
      </dgm:t>
    </dgm:pt>
    <dgm:pt modelId="{C5A78CC4-582D-49EC-A361-536D278F6E24}">
      <dgm:prSet/>
      <dgm:spPr/>
      <dgm:t>
        <a:bodyPr/>
        <a:lstStyle/>
        <a:p>
          <a:r>
            <a:rPr lang="en-GB" b="0" i="0"/>
            <a:t>Graph databases enable complex data relationships, suggesting relevant information.</a:t>
          </a:r>
          <a:endParaRPr lang="en-US"/>
        </a:p>
      </dgm:t>
    </dgm:pt>
    <dgm:pt modelId="{612D2E18-6F47-462C-A73D-79AB1973DA57}" type="parTrans" cxnId="{FF36E3D0-1419-4E97-8248-17A53909C28F}">
      <dgm:prSet/>
      <dgm:spPr/>
      <dgm:t>
        <a:bodyPr/>
        <a:lstStyle/>
        <a:p>
          <a:endParaRPr lang="en-US"/>
        </a:p>
      </dgm:t>
    </dgm:pt>
    <dgm:pt modelId="{31E0D5DA-8520-4F70-A6D9-F09275CC9CE5}" type="sibTrans" cxnId="{FF36E3D0-1419-4E97-8248-17A53909C28F}">
      <dgm:prSet/>
      <dgm:spPr/>
      <dgm:t>
        <a:bodyPr/>
        <a:lstStyle/>
        <a:p>
          <a:endParaRPr lang="en-US"/>
        </a:p>
      </dgm:t>
    </dgm:pt>
    <dgm:pt modelId="{152D2E94-F5A3-4D43-A1AF-54B6AEF383C5}">
      <dgm:prSet/>
      <dgm:spPr/>
      <dgm:t>
        <a:bodyPr/>
        <a:lstStyle/>
        <a:p>
          <a:r>
            <a:rPr lang="en-GB" b="0" i="0"/>
            <a:t>Tagging improves search results, enhances knowledge organization, and supports decision-making.</a:t>
          </a:r>
          <a:endParaRPr lang="en-US"/>
        </a:p>
      </dgm:t>
    </dgm:pt>
    <dgm:pt modelId="{F03E6B35-E90E-4F3B-9335-317436C37540}" type="parTrans" cxnId="{B7A69DE1-1703-4A69-8A14-ED24793CC266}">
      <dgm:prSet/>
      <dgm:spPr/>
      <dgm:t>
        <a:bodyPr/>
        <a:lstStyle/>
        <a:p>
          <a:endParaRPr lang="en-US"/>
        </a:p>
      </dgm:t>
    </dgm:pt>
    <dgm:pt modelId="{D646A24E-E1CD-4EA1-A1DD-B92D06A3855F}" type="sibTrans" cxnId="{B7A69DE1-1703-4A69-8A14-ED24793CC266}">
      <dgm:prSet/>
      <dgm:spPr/>
      <dgm:t>
        <a:bodyPr/>
        <a:lstStyle/>
        <a:p>
          <a:endParaRPr lang="en-US"/>
        </a:p>
      </dgm:t>
    </dgm:pt>
    <dgm:pt modelId="{22F8FC01-2D51-49DE-930D-C2A4CAF98162}" type="pres">
      <dgm:prSet presAssocID="{1DB58E4A-AD8F-44BE-BBD5-9E133B6283B1}" presName="root" presStyleCnt="0">
        <dgm:presLayoutVars>
          <dgm:dir/>
          <dgm:resizeHandles val="exact"/>
        </dgm:presLayoutVars>
      </dgm:prSet>
      <dgm:spPr/>
    </dgm:pt>
    <dgm:pt modelId="{01A05FCA-5E52-43ED-93DF-7A301ED5DAD1}" type="pres">
      <dgm:prSet presAssocID="{FFC81F7B-C20D-4B36-9745-261CFAD50247}" presName="compNode" presStyleCnt="0"/>
      <dgm:spPr/>
    </dgm:pt>
    <dgm:pt modelId="{9E3224B8-D98A-4F43-9494-B949216A152F}" type="pres">
      <dgm:prSet presAssocID="{FFC81F7B-C20D-4B36-9745-261CFAD50247}" presName="bgRect" presStyleLbl="bgShp" presStyleIdx="0" presStyleCnt="4"/>
      <dgm:spPr/>
    </dgm:pt>
    <dgm:pt modelId="{58D15486-DD85-48CC-A003-8405CC167ACC}" type="pres">
      <dgm:prSet presAssocID="{FFC81F7B-C20D-4B36-9745-261CFAD502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90750AB-80B5-4BAA-BF83-C1A2092BCACA}" type="pres">
      <dgm:prSet presAssocID="{FFC81F7B-C20D-4B36-9745-261CFAD50247}" presName="spaceRect" presStyleCnt="0"/>
      <dgm:spPr/>
    </dgm:pt>
    <dgm:pt modelId="{91B9E284-E615-45B1-B740-3EDA82F8E382}" type="pres">
      <dgm:prSet presAssocID="{FFC81F7B-C20D-4B36-9745-261CFAD50247}" presName="parTx" presStyleLbl="revTx" presStyleIdx="0" presStyleCnt="4">
        <dgm:presLayoutVars>
          <dgm:chMax val="0"/>
          <dgm:chPref val="0"/>
        </dgm:presLayoutVars>
      </dgm:prSet>
      <dgm:spPr/>
    </dgm:pt>
    <dgm:pt modelId="{51EC7371-B802-4669-9505-14EE270426DB}" type="pres">
      <dgm:prSet presAssocID="{6F1DF1F3-7F47-4220-A450-45088FAA49F9}" presName="sibTrans" presStyleCnt="0"/>
      <dgm:spPr/>
    </dgm:pt>
    <dgm:pt modelId="{FC4D441B-CDC8-4782-B8BA-6F95AF8C7874}" type="pres">
      <dgm:prSet presAssocID="{B571842B-F47F-4D97-BA4A-94D9165C8525}" presName="compNode" presStyleCnt="0"/>
      <dgm:spPr/>
    </dgm:pt>
    <dgm:pt modelId="{7D5D7070-7716-4D1E-A258-D1C2E58A06A1}" type="pres">
      <dgm:prSet presAssocID="{B571842B-F47F-4D97-BA4A-94D9165C8525}" presName="bgRect" presStyleLbl="bgShp" presStyleIdx="1" presStyleCnt="4"/>
      <dgm:spPr/>
    </dgm:pt>
    <dgm:pt modelId="{5236ACC6-D0DA-4D9D-B2C4-D16D381CBDCF}" type="pres">
      <dgm:prSet presAssocID="{B571842B-F47F-4D97-BA4A-94D9165C85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709C68F-D9AB-4744-8DB2-0E88E22C896A}" type="pres">
      <dgm:prSet presAssocID="{B571842B-F47F-4D97-BA4A-94D9165C8525}" presName="spaceRect" presStyleCnt="0"/>
      <dgm:spPr/>
    </dgm:pt>
    <dgm:pt modelId="{50CBC9B9-1645-4E94-BA71-D9E5C5E9F8E0}" type="pres">
      <dgm:prSet presAssocID="{B571842B-F47F-4D97-BA4A-94D9165C8525}" presName="parTx" presStyleLbl="revTx" presStyleIdx="1" presStyleCnt="4">
        <dgm:presLayoutVars>
          <dgm:chMax val="0"/>
          <dgm:chPref val="0"/>
        </dgm:presLayoutVars>
      </dgm:prSet>
      <dgm:spPr/>
    </dgm:pt>
    <dgm:pt modelId="{F638DA90-C7A0-4E5F-89B8-E4FF74D4E6B2}" type="pres">
      <dgm:prSet presAssocID="{678BAB39-D011-46D6-A86F-0A455625F22C}" presName="sibTrans" presStyleCnt="0"/>
      <dgm:spPr/>
    </dgm:pt>
    <dgm:pt modelId="{951AD49A-2C89-468A-B7F7-67D346E49496}" type="pres">
      <dgm:prSet presAssocID="{C5A78CC4-582D-49EC-A361-536D278F6E24}" presName="compNode" presStyleCnt="0"/>
      <dgm:spPr/>
    </dgm:pt>
    <dgm:pt modelId="{9F73BC1A-1B97-4629-97C4-6FE6B8E360C4}" type="pres">
      <dgm:prSet presAssocID="{C5A78CC4-582D-49EC-A361-536D278F6E24}" presName="bgRect" presStyleLbl="bgShp" presStyleIdx="2" presStyleCnt="4"/>
      <dgm:spPr/>
    </dgm:pt>
    <dgm:pt modelId="{F1EDD274-73A8-4F4B-AD70-2F4B28BF8E41}" type="pres">
      <dgm:prSet presAssocID="{C5A78CC4-582D-49EC-A361-536D278F6E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4F61CDE-BD74-46DE-B97E-ECA2FF069AAA}" type="pres">
      <dgm:prSet presAssocID="{C5A78CC4-582D-49EC-A361-536D278F6E24}" presName="spaceRect" presStyleCnt="0"/>
      <dgm:spPr/>
    </dgm:pt>
    <dgm:pt modelId="{8F2DB71B-8202-4C7D-A657-A1068296C86F}" type="pres">
      <dgm:prSet presAssocID="{C5A78CC4-582D-49EC-A361-536D278F6E24}" presName="parTx" presStyleLbl="revTx" presStyleIdx="2" presStyleCnt="4">
        <dgm:presLayoutVars>
          <dgm:chMax val="0"/>
          <dgm:chPref val="0"/>
        </dgm:presLayoutVars>
      </dgm:prSet>
      <dgm:spPr/>
    </dgm:pt>
    <dgm:pt modelId="{043D4350-2EAA-443F-AACF-A4F77EFEAA79}" type="pres">
      <dgm:prSet presAssocID="{31E0D5DA-8520-4F70-A6D9-F09275CC9CE5}" presName="sibTrans" presStyleCnt="0"/>
      <dgm:spPr/>
    </dgm:pt>
    <dgm:pt modelId="{D8C846B4-1AE9-4850-9559-F7FA0D932A5E}" type="pres">
      <dgm:prSet presAssocID="{152D2E94-F5A3-4D43-A1AF-54B6AEF383C5}" presName="compNode" presStyleCnt="0"/>
      <dgm:spPr/>
    </dgm:pt>
    <dgm:pt modelId="{399A8BD4-1740-44E4-B07D-2BACA8E55516}" type="pres">
      <dgm:prSet presAssocID="{152D2E94-F5A3-4D43-A1AF-54B6AEF383C5}" presName="bgRect" presStyleLbl="bgShp" presStyleIdx="3" presStyleCnt="4"/>
      <dgm:spPr/>
    </dgm:pt>
    <dgm:pt modelId="{32795873-37F8-425F-AE3E-99EBECA976E5}" type="pres">
      <dgm:prSet presAssocID="{152D2E94-F5A3-4D43-A1AF-54B6AEF383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ball Hat"/>
        </a:ext>
      </dgm:extLst>
    </dgm:pt>
    <dgm:pt modelId="{7ECFB5BF-DEA4-48ED-932B-724C4E1DF3C9}" type="pres">
      <dgm:prSet presAssocID="{152D2E94-F5A3-4D43-A1AF-54B6AEF383C5}" presName="spaceRect" presStyleCnt="0"/>
      <dgm:spPr/>
    </dgm:pt>
    <dgm:pt modelId="{DF832CFB-A1C0-4C8F-8250-E7F436822ED9}" type="pres">
      <dgm:prSet presAssocID="{152D2E94-F5A3-4D43-A1AF-54B6AEF383C5}" presName="parTx" presStyleLbl="revTx" presStyleIdx="3" presStyleCnt="4">
        <dgm:presLayoutVars>
          <dgm:chMax val="0"/>
          <dgm:chPref val="0"/>
        </dgm:presLayoutVars>
      </dgm:prSet>
      <dgm:spPr/>
    </dgm:pt>
  </dgm:ptLst>
  <dgm:cxnLst>
    <dgm:cxn modelId="{EEACEE0A-9C95-43D3-866F-700DE131A0C0}" type="presOf" srcId="{FFC81F7B-C20D-4B36-9745-261CFAD50247}" destId="{91B9E284-E615-45B1-B740-3EDA82F8E382}" srcOrd="0" destOrd="0" presId="urn:microsoft.com/office/officeart/2018/2/layout/IconVerticalSolidList"/>
    <dgm:cxn modelId="{C721280F-1D3D-47DF-B26D-76C281237FBD}" type="presOf" srcId="{152D2E94-F5A3-4D43-A1AF-54B6AEF383C5}" destId="{DF832CFB-A1C0-4C8F-8250-E7F436822ED9}" srcOrd="0" destOrd="0" presId="urn:microsoft.com/office/officeart/2018/2/layout/IconVerticalSolidList"/>
    <dgm:cxn modelId="{363FE711-3EE5-4E7C-B304-3DA746782A42}" type="presOf" srcId="{1DB58E4A-AD8F-44BE-BBD5-9E133B6283B1}" destId="{22F8FC01-2D51-49DE-930D-C2A4CAF98162}" srcOrd="0" destOrd="0" presId="urn:microsoft.com/office/officeart/2018/2/layout/IconVerticalSolidList"/>
    <dgm:cxn modelId="{994EF03A-80C9-41C6-AEED-8A9EF3B78C5A}" type="presOf" srcId="{C5A78CC4-582D-49EC-A361-536D278F6E24}" destId="{8F2DB71B-8202-4C7D-A657-A1068296C86F}" srcOrd="0" destOrd="0" presId="urn:microsoft.com/office/officeart/2018/2/layout/IconVerticalSolidList"/>
    <dgm:cxn modelId="{075E0C3C-17A1-4F5B-933E-6C5EBD3D7564}" srcId="{1DB58E4A-AD8F-44BE-BBD5-9E133B6283B1}" destId="{B571842B-F47F-4D97-BA4A-94D9165C8525}" srcOrd="1" destOrd="0" parTransId="{F6CB18FB-AF18-47DD-9699-B63DE7C015B7}" sibTransId="{678BAB39-D011-46D6-A86F-0A455625F22C}"/>
    <dgm:cxn modelId="{27E92B3E-4295-4D78-91A3-4C724872FDAB}" srcId="{1DB58E4A-AD8F-44BE-BBD5-9E133B6283B1}" destId="{FFC81F7B-C20D-4B36-9745-261CFAD50247}" srcOrd="0" destOrd="0" parTransId="{A839E245-E8CC-45FA-B284-69F3AD3E0F27}" sibTransId="{6F1DF1F3-7F47-4220-A450-45088FAA49F9}"/>
    <dgm:cxn modelId="{296BE3B1-41BE-4BBC-9F30-643C39608C47}" type="presOf" srcId="{B571842B-F47F-4D97-BA4A-94D9165C8525}" destId="{50CBC9B9-1645-4E94-BA71-D9E5C5E9F8E0}" srcOrd="0" destOrd="0" presId="urn:microsoft.com/office/officeart/2018/2/layout/IconVerticalSolidList"/>
    <dgm:cxn modelId="{FF36E3D0-1419-4E97-8248-17A53909C28F}" srcId="{1DB58E4A-AD8F-44BE-BBD5-9E133B6283B1}" destId="{C5A78CC4-582D-49EC-A361-536D278F6E24}" srcOrd="2" destOrd="0" parTransId="{612D2E18-6F47-462C-A73D-79AB1973DA57}" sibTransId="{31E0D5DA-8520-4F70-A6D9-F09275CC9CE5}"/>
    <dgm:cxn modelId="{B7A69DE1-1703-4A69-8A14-ED24793CC266}" srcId="{1DB58E4A-AD8F-44BE-BBD5-9E133B6283B1}" destId="{152D2E94-F5A3-4D43-A1AF-54B6AEF383C5}" srcOrd="3" destOrd="0" parTransId="{F03E6B35-E90E-4F3B-9335-317436C37540}" sibTransId="{D646A24E-E1CD-4EA1-A1DD-B92D06A3855F}"/>
    <dgm:cxn modelId="{39EAE5B3-31CD-4E87-B766-E703EC25AB23}" type="presParOf" srcId="{22F8FC01-2D51-49DE-930D-C2A4CAF98162}" destId="{01A05FCA-5E52-43ED-93DF-7A301ED5DAD1}" srcOrd="0" destOrd="0" presId="urn:microsoft.com/office/officeart/2018/2/layout/IconVerticalSolidList"/>
    <dgm:cxn modelId="{7F465253-C0A4-4279-89AE-1856AE29426E}" type="presParOf" srcId="{01A05FCA-5E52-43ED-93DF-7A301ED5DAD1}" destId="{9E3224B8-D98A-4F43-9494-B949216A152F}" srcOrd="0" destOrd="0" presId="urn:microsoft.com/office/officeart/2018/2/layout/IconVerticalSolidList"/>
    <dgm:cxn modelId="{BFBAF56E-3825-4F43-8E4E-CF6F349580BE}" type="presParOf" srcId="{01A05FCA-5E52-43ED-93DF-7A301ED5DAD1}" destId="{58D15486-DD85-48CC-A003-8405CC167ACC}" srcOrd="1" destOrd="0" presId="urn:microsoft.com/office/officeart/2018/2/layout/IconVerticalSolidList"/>
    <dgm:cxn modelId="{3D39A16F-5985-4C96-9369-3C9E8B19CF7E}" type="presParOf" srcId="{01A05FCA-5E52-43ED-93DF-7A301ED5DAD1}" destId="{690750AB-80B5-4BAA-BF83-C1A2092BCACA}" srcOrd="2" destOrd="0" presId="urn:microsoft.com/office/officeart/2018/2/layout/IconVerticalSolidList"/>
    <dgm:cxn modelId="{DD3DE939-C771-489B-811B-9BBD7155CFB4}" type="presParOf" srcId="{01A05FCA-5E52-43ED-93DF-7A301ED5DAD1}" destId="{91B9E284-E615-45B1-B740-3EDA82F8E382}" srcOrd="3" destOrd="0" presId="urn:microsoft.com/office/officeart/2018/2/layout/IconVerticalSolidList"/>
    <dgm:cxn modelId="{C7A8AA73-8AE8-4D8F-A794-A36A58E3503A}" type="presParOf" srcId="{22F8FC01-2D51-49DE-930D-C2A4CAF98162}" destId="{51EC7371-B802-4669-9505-14EE270426DB}" srcOrd="1" destOrd="0" presId="urn:microsoft.com/office/officeart/2018/2/layout/IconVerticalSolidList"/>
    <dgm:cxn modelId="{E56391D9-2F09-4517-A96F-57C46EB485F3}" type="presParOf" srcId="{22F8FC01-2D51-49DE-930D-C2A4CAF98162}" destId="{FC4D441B-CDC8-4782-B8BA-6F95AF8C7874}" srcOrd="2" destOrd="0" presId="urn:microsoft.com/office/officeart/2018/2/layout/IconVerticalSolidList"/>
    <dgm:cxn modelId="{822B1036-571D-4D13-BCC8-2D485D8A2FFC}" type="presParOf" srcId="{FC4D441B-CDC8-4782-B8BA-6F95AF8C7874}" destId="{7D5D7070-7716-4D1E-A258-D1C2E58A06A1}" srcOrd="0" destOrd="0" presId="urn:microsoft.com/office/officeart/2018/2/layout/IconVerticalSolidList"/>
    <dgm:cxn modelId="{5DB43C2D-DAF4-462E-B1BA-E8F6B6729A65}" type="presParOf" srcId="{FC4D441B-CDC8-4782-B8BA-6F95AF8C7874}" destId="{5236ACC6-D0DA-4D9D-B2C4-D16D381CBDCF}" srcOrd="1" destOrd="0" presId="urn:microsoft.com/office/officeart/2018/2/layout/IconVerticalSolidList"/>
    <dgm:cxn modelId="{7C5360AF-E6AE-43CD-AEBF-6F9DFF8274AF}" type="presParOf" srcId="{FC4D441B-CDC8-4782-B8BA-6F95AF8C7874}" destId="{1709C68F-D9AB-4744-8DB2-0E88E22C896A}" srcOrd="2" destOrd="0" presId="urn:microsoft.com/office/officeart/2018/2/layout/IconVerticalSolidList"/>
    <dgm:cxn modelId="{FE2544DF-F78F-4C00-823D-7150EEAC0103}" type="presParOf" srcId="{FC4D441B-CDC8-4782-B8BA-6F95AF8C7874}" destId="{50CBC9B9-1645-4E94-BA71-D9E5C5E9F8E0}" srcOrd="3" destOrd="0" presId="urn:microsoft.com/office/officeart/2018/2/layout/IconVerticalSolidList"/>
    <dgm:cxn modelId="{FDF4CAF0-8224-4309-BD8D-F771BD1F7EDB}" type="presParOf" srcId="{22F8FC01-2D51-49DE-930D-C2A4CAF98162}" destId="{F638DA90-C7A0-4E5F-89B8-E4FF74D4E6B2}" srcOrd="3" destOrd="0" presId="urn:microsoft.com/office/officeart/2018/2/layout/IconVerticalSolidList"/>
    <dgm:cxn modelId="{63BFDCBD-1B8F-4661-BFA2-DA9A9723D34F}" type="presParOf" srcId="{22F8FC01-2D51-49DE-930D-C2A4CAF98162}" destId="{951AD49A-2C89-468A-B7F7-67D346E49496}" srcOrd="4" destOrd="0" presId="urn:microsoft.com/office/officeart/2018/2/layout/IconVerticalSolidList"/>
    <dgm:cxn modelId="{3F0C4517-2F27-4B5F-AEB7-738B30949903}" type="presParOf" srcId="{951AD49A-2C89-468A-B7F7-67D346E49496}" destId="{9F73BC1A-1B97-4629-97C4-6FE6B8E360C4}" srcOrd="0" destOrd="0" presId="urn:microsoft.com/office/officeart/2018/2/layout/IconVerticalSolidList"/>
    <dgm:cxn modelId="{A57518EA-55EB-4797-A6F1-1DF0A1D4394E}" type="presParOf" srcId="{951AD49A-2C89-468A-B7F7-67D346E49496}" destId="{F1EDD274-73A8-4F4B-AD70-2F4B28BF8E41}" srcOrd="1" destOrd="0" presId="urn:microsoft.com/office/officeart/2018/2/layout/IconVerticalSolidList"/>
    <dgm:cxn modelId="{539B90C0-CD84-4568-AFD0-3D96BD72DA55}" type="presParOf" srcId="{951AD49A-2C89-468A-B7F7-67D346E49496}" destId="{E4F61CDE-BD74-46DE-B97E-ECA2FF069AAA}" srcOrd="2" destOrd="0" presId="urn:microsoft.com/office/officeart/2018/2/layout/IconVerticalSolidList"/>
    <dgm:cxn modelId="{94C710C7-9AFE-43DD-8CF5-BC3A9B9F0417}" type="presParOf" srcId="{951AD49A-2C89-468A-B7F7-67D346E49496}" destId="{8F2DB71B-8202-4C7D-A657-A1068296C86F}" srcOrd="3" destOrd="0" presId="urn:microsoft.com/office/officeart/2018/2/layout/IconVerticalSolidList"/>
    <dgm:cxn modelId="{25F7AC8C-AB88-4DEA-AF65-A2E42BC97EC0}" type="presParOf" srcId="{22F8FC01-2D51-49DE-930D-C2A4CAF98162}" destId="{043D4350-2EAA-443F-AACF-A4F77EFEAA79}" srcOrd="5" destOrd="0" presId="urn:microsoft.com/office/officeart/2018/2/layout/IconVerticalSolidList"/>
    <dgm:cxn modelId="{E6DD0BCB-9016-4F9E-B866-1605424A1CDF}" type="presParOf" srcId="{22F8FC01-2D51-49DE-930D-C2A4CAF98162}" destId="{D8C846B4-1AE9-4850-9559-F7FA0D932A5E}" srcOrd="6" destOrd="0" presId="urn:microsoft.com/office/officeart/2018/2/layout/IconVerticalSolidList"/>
    <dgm:cxn modelId="{1041D507-E360-4FE0-805A-762DF778AC94}" type="presParOf" srcId="{D8C846B4-1AE9-4850-9559-F7FA0D932A5E}" destId="{399A8BD4-1740-44E4-B07D-2BACA8E55516}" srcOrd="0" destOrd="0" presId="urn:microsoft.com/office/officeart/2018/2/layout/IconVerticalSolidList"/>
    <dgm:cxn modelId="{570C30F2-AEDA-4201-820B-CDF5746625F3}" type="presParOf" srcId="{D8C846B4-1AE9-4850-9559-F7FA0D932A5E}" destId="{32795873-37F8-425F-AE3E-99EBECA976E5}" srcOrd="1" destOrd="0" presId="urn:microsoft.com/office/officeart/2018/2/layout/IconVerticalSolidList"/>
    <dgm:cxn modelId="{3AF8FDA1-09CC-46C4-ABDD-B50DAF8187D4}" type="presParOf" srcId="{D8C846B4-1AE9-4850-9559-F7FA0D932A5E}" destId="{7ECFB5BF-DEA4-48ED-932B-724C4E1DF3C9}" srcOrd="2" destOrd="0" presId="urn:microsoft.com/office/officeart/2018/2/layout/IconVerticalSolidList"/>
    <dgm:cxn modelId="{4B13ED7B-6643-44CE-99F6-834402F5B464}" type="presParOf" srcId="{D8C846B4-1AE9-4850-9559-F7FA0D932A5E}" destId="{DF832CFB-A1C0-4C8F-8250-E7F436822E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224B8-D98A-4F43-9494-B949216A152F}">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15486-DD85-48CC-A003-8405CC167ACC}">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B9E284-E615-45B1-B740-3EDA82F8E382}">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Existing solutions lack effective search capabilities, resulting in irrelevant keyword-based searches.</a:t>
          </a:r>
          <a:endParaRPr lang="en-US" sz="1500" kern="1200"/>
        </a:p>
      </dsp:txBody>
      <dsp:txXfrm>
        <a:off x="1016493" y="1736"/>
        <a:ext cx="3679331" cy="880080"/>
      </dsp:txXfrm>
    </dsp:sp>
    <dsp:sp modelId="{7D5D7070-7716-4D1E-A258-D1C2E58A06A1}">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6ACC6-D0DA-4D9D-B2C4-D16D381CBDCF}">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CBC9B9-1645-4E94-BA71-D9E5C5E9F8E0}">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This market gap offers an opportunity for knowledge-sharing platforms with graph databases and tagging techniques.</a:t>
          </a:r>
          <a:endParaRPr lang="en-US" sz="1500" kern="1200"/>
        </a:p>
      </dsp:txBody>
      <dsp:txXfrm>
        <a:off x="1016493" y="1101837"/>
        <a:ext cx="3679331" cy="880080"/>
      </dsp:txXfrm>
    </dsp:sp>
    <dsp:sp modelId="{9F73BC1A-1B97-4629-97C4-6FE6B8E360C4}">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DD274-73A8-4F4B-AD70-2F4B28BF8E41}">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DB71B-8202-4C7D-A657-A1068296C86F}">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Graph databases enable complex data relationships, suggesting relevant information.</a:t>
          </a:r>
          <a:endParaRPr lang="en-US" sz="1500" kern="1200"/>
        </a:p>
      </dsp:txBody>
      <dsp:txXfrm>
        <a:off x="1016493" y="2201938"/>
        <a:ext cx="3679331" cy="880080"/>
      </dsp:txXfrm>
    </dsp:sp>
    <dsp:sp modelId="{399A8BD4-1740-44E4-B07D-2BACA8E55516}">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5873-37F8-425F-AE3E-99EBECA976E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832CFB-A1C0-4C8F-8250-E7F436822ED9}">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Tagging improves search results, enhances knowledge organization, and supports decision-making.</a:t>
          </a:r>
          <a:endParaRPr lang="en-US" sz="1500" kern="1200"/>
        </a:p>
      </dsp:txBody>
      <dsp:txXfrm>
        <a:off x="1016493" y="3302038"/>
        <a:ext cx="3679331" cy="88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Hello and welcome to my presentation about my workplace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100" dirty="0">
                <a:effectLst/>
                <a:latin typeface="Verdana" panose="020B0604030504040204" pitchFamily="34" charset="0"/>
                <a:ea typeface="Calibri" panose="020F0502020204030204" pitchFamily="34" charset="0"/>
                <a:cs typeface="Times New Roman" panose="02020603050405020304" pitchFamily="18" charset="0"/>
              </a:rPr>
              <a:t>Creating a .NET project with a layered architecture consisting of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KnowledgeShare.Web</a:t>
            </a:r>
            <a:r>
              <a:rPr lang="en-GB" sz="1100" dirty="0">
                <a:effectLst/>
                <a:latin typeface="Verdana" panose="020B0604030504040204" pitchFamily="34" charset="0"/>
                <a:ea typeface="Calibri" panose="020F0502020204030204" pitchFamily="34" charset="0"/>
                <a:cs typeface="Times New Roman" panose="02020603050405020304" pitchFamily="18" charset="0"/>
              </a:rPr>
              <a:t>,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KnowledgeShare.Core</a:t>
            </a:r>
            <a:r>
              <a:rPr lang="en-GB" sz="1100" dirty="0">
                <a:effectLst/>
                <a:latin typeface="Verdana" panose="020B0604030504040204" pitchFamily="34" charset="0"/>
                <a:ea typeface="Calibri" panose="020F0502020204030204" pitchFamily="34" charset="0"/>
                <a:cs typeface="Times New Roman" panose="02020603050405020304" pitchFamily="18" charset="0"/>
              </a:rPr>
              <a:t>, and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KnowledgeShare.Persistence</a:t>
            </a:r>
            <a:r>
              <a:rPr lang="en-GB" sz="1100" dirty="0">
                <a:effectLst/>
                <a:latin typeface="Verdana" panose="020B0604030504040204" pitchFamily="34" charset="0"/>
                <a:ea typeface="Calibri" panose="020F0502020204030204" pitchFamily="34" charset="0"/>
                <a:cs typeface="Times New Roman" panose="02020603050405020304" pitchFamily="18" charset="0"/>
              </a:rPr>
              <a:t> is a good design because it promotes separation of concerns, improves maintainability, and enhances testability of the application.</a:t>
            </a:r>
            <a:endParaRPr lang="en-GB" sz="11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a:p>
            <a:endParaRPr lang="en-GB" dirty="0"/>
          </a:p>
        </p:txBody>
      </p:sp>
    </p:spTree>
    <p:extLst>
      <p:ext uri="{BB962C8B-B14F-4D97-AF65-F5344CB8AC3E}">
        <p14:creationId xmlns:p14="http://schemas.microsoft.com/office/powerpoint/2010/main" val="3442170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3829409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2204825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188147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202527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3196256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3488395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GB" dirty="0">
                <a:effectLst/>
              </a:rPr>
              <a:t>MHR has multiple departments who participate in research, as part of their job role, to keep up with changing trends in the sector of Human Resources (HR), payroll, technology, and other related topics.</a:t>
            </a:r>
          </a:p>
          <a:p>
            <a:pPr fontAlgn="base"/>
            <a:r>
              <a:rPr lang="en-GB" dirty="0">
                <a:effectLst/>
              </a:rPr>
              <a:t>Items are often shared between departments on an ad-hoc, informal basis, which can lead to duplication of effort or (unintended) exclusion of departments from useful findings.</a:t>
            </a:r>
          </a:p>
          <a:p>
            <a:endParaRPr lang="en-GB" dirty="0">
              <a:effectLst/>
            </a:endParaRPr>
          </a:p>
          <a:p>
            <a:endParaRPr lang="en-US" dirty="0"/>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202750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b="0" i="0" dirty="0">
                <a:effectLst/>
                <a:latin typeface="Abadi" panose="020B0604020104020204" pitchFamily="34" charset="0"/>
              </a:rPr>
              <a:t>Existing solutions for knowledge repositories often fail to provide effective search capabilities. Keyword-based searches may not always yield relevant results, leaving a gap in the market. Knowledge-sharing platforms that leverage graph databases and tagging techniques can fill this gap and enhance productivity. Graph databases enable complex relationships between data points, allowing the platform to suggest relevant information based on these connections. Additionally, tagging enhances search results by providing more precise categorization of information. Incorporating these features, knowledge-sharing platforms can better support knowledge management and decision-making processes. In summary, the lack of effective search tools in current solutions creates a market opportunity for knowledge-sharing platforms. By utilizing graph databases and tagging techniques, these platforms can improve search effectiveness, facilitate knowledge organization, and enhance decision-making.</a:t>
            </a:r>
          </a:p>
        </p:txBody>
      </p:sp>
    </p:spTree>
    <p:extLst>
      <p:ext uri="{BB962C8B-B14F-4D97-AF65-F5344CB8AC3E}">
        <p14:creationId xmlns:p14="http://schemas.microsoft.com/office/powerpoint/2010/main" val="374465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582964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6/6/2023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6/6/2023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6/6/2023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3.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2.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N0900053</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3102093" cy="810703"/>
          </a:xfrm>
        </p:spPr>
        <p:txBody>
          <a:bodyPr>
            <a:normAutofit/>
          </a:bodyPr>
          <a:lstStyle/>
          <a:p>
            <a:r>
              <a:rPr lang="en-GB" sz="1800" dirty="0" err="1"/>
              <a:t>Nuclino</a:t>
            </a:r>
            <a:r>
              <a:rPr lang="en-GB" sz="1800" dirty="0"/>
              <a:t> limitations</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102093" cy="2699487"/>
          </a:xfrm>
        </p:spPr>
        <p:txBody>
          <a:bodyPr>
            <a:normAutofit/>
          </a:bodyPr>
          <a:lstStyle/>
          <a:p>
            <a:r>
              <a:rPr lang="en-GB" sz="1400" dirty="0"/>
              <a:t>Completely new tool, separate to MHR’s infrastructure. </a:t>
            </a:r>
            <a:endParaRPr lang="en-US" sz="1400" dirty="0"/>
          </a:p>
          <a:p>
            <a:r>
              <a:rPr lang="en-GB" sz="1400" dirty="0"/>
              <a:t>Content hosted outside of MHR datacentre.</a:t>
            </a:r>
            <a:endParaRPr lang="en-US" sz="1400" dirty="0"/>
          </a:p>
          <a:p>
            <a:r>
              <a:rPr lang="en-GB" sz="1400" dirty="0"/>
              <a:t>High price for budget</a:t>
            </a:r>
            <a:endParaRPr lang="en-US" sz="1400" dirty="0"/>
          </a:p>
        </p:txBody>
      </p:sp>
      <p:pic>
        <p:nvPicPr>
          <p:cNvPr id="7" name="Picture 6">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3957067" y="781654"/>
            <a:ext cx="4727351" cy="355733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4788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1547446"/>
            <a:ext cx="2804460" cy="1995789"/>
          </a:xfrm>
        </p:spPr>
        <p:txBody>
          <a:bodyPr>
            <a:normAutofit/>
          </a:bodyPr>
          <a:lstStyle/>
          <a:p>
            <a:pPr algn="r"/>
            <a:r>
              <a:rPr lang="en-US" sz="3300"/>
              <a:t>Gap in existing solutions</a:t>
            </a:r>
          </a:p>
        </p:txBody>
      </p:sp>
      <p:graphicFrame>
        <p:nvGraphicFramePr>
          <p:cNvPr id="6" name="Content Placeholder 3">
            <a:extLst>
              <a:ext uri="{FF2B5EF4-FFF2-40B4-BE49-F238E27FC236}">
                <a16:creationId xmlns:a16="http://schemas.microsoft.com/office/drawing/2014/main" id="{95AC36C7-E516-7BAF-E0DD-2532A314ABB3}"/>
              </a:ext>
            </a:extLst>
          </p:cNvPr>
          <p:cNvGraphicFramePr>
            <a:graphicFrameLocks noGrp="1"/>
          </p:cNvGraphicFramePr>
          <p:nvPr>
            <p:ph idx="1"/>
            <p:extLst>
              <p:ext uri="{D42A27DB-BD31-4B8C-83A1-F6EECF244321}">
                <p14:modId xmlns:p14="http://schemas.microsoft.com/office/powerpoint/2010/main" val="131846857"/>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181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US" sz="1800">
                <a:solidFill>
                  <a:srgbClr val="FFFFFF"/>
                </a:solidFill>
              </a:rPr>
              <a:t>Proposal</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2742217" cy="2699487"/>
          </a:xfrm>
        </p:spPr>
        <p:txBody>
          <a:bodyPr vert="horz" lIns="68580" tIns="34290" rIns="68580" bIns="34290" rtlCol="0">
            <a:normAutofit/>
          </a:bodyPr>
          <a:lstStyle/>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new system will be built in-house, ensuring control over the solution's requirements and features.</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Building the system internally enables cohesive services for employees to utilize.</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system will provide a cloud application for employees to manage, tag, and search for content.</a:t>
            </a:r>
            <a:endParaRPr lang="en-GB" sz="1100" dirty="0">
              <a:solidFill>
                <a:srgbClr val="FFFFFF"/>
              </a:solidFill>
            </a:endParaRPr>
          </a:p>
        </p:txBody>
      </p:sp>
      <p:sp useBgFill="1">
        <p:nvSpPr>
          <p:cNvPr id="2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5"/>
          <a:stretch>
            <a:fillRect/>
          </a:stretch>
        </p:blipFill>
        <p:spPr>
          <a:xfrm>
            <a:off x="4194813" y="1102074"/>
            <a:ext cx="4221951" cy="2934256"/>
          </a:xfrm>
          <a:prstGeom prst="rect">
            <a:avLst/>
          </a:prstGeom>
          <a:ln>
            <a:noFill/>
          </a:ln>
          <a:effectLst/>
        </p:spPr>
      </p:pic>
    </p:spTree>
    <p:extLst>
      <p:ext uri="{BB962C8B-B14F-4D97-AF65-F5344CB8AC3E}">
        <p14:creationId xmlns:p14="http://schemas.microsoft.com/office/powerpoint/2010/main" val="2775043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Challenges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marL="257175" indent="-257175">
              <a:buFont typeface="Symbol" panose="05050102010706020507" pitchFamily="18" charset="2"/>
              <a:buChar char=""/>
            </a:pPr>
            <a:r>
              <a:rPr lang="en-GB" sz="1500" b="1" dirty="0"/>
              <a:t>People don’t share new knowledge</a:t>
            </a:r>
            <a:r>
              <a:rPr lang="en-GB" sz="15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500" b="1" dirty="0"/>
              <a:t>People can’t find knowledge</a:t>
            </a:r>
            <a:r>
              <a:rPr lang="en-GB" sz="1500" dirty="0"/>
              <a:t>: The tool needs to have a good mechanism for searching so that discoverability of current knowledge is easy. </a:t>
            </a:r>
          </a:p>
          <a:p>
            <a:pPr marL="257175" indent="-257175">
              <a:buFont typeface="Symbol" panose="05050102010706020507" pitchFamily="18" charset="2"/>
              <a:buChar char=""/>
            </a:pPr>
            <a:r>
              <a:rPr lang="en-GB" sz="1500" b="1" dirty="0"/>
              <a:t>Knowledge needs to stay in-house</a:t>
            </a:r>
            <a:r>
              <a:rPr lang="en-GB" sz="15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500" b="1" dirty="0"/>
              <a:t>People will want the solution to fulfil other requirements</a:t>
            </a:r>
            <a:r>
              <a:rPr lang="en-GB" sz="15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3102093" cy="2699487"/>
          </a:xfrm>
        </p:spPr>
        <p:txBody>
          <a:bodyPr>
            <a:normAutofit/>
          </a:bodyPr>
          <a:lstStyle/>
          <a:p>
            <a:r>
              <a:rPr lang="en-US" sz="1400" dirty="0"/>
              <a:t>Using Azure as the cloud provider.</a:t>
            </a:r>
          </a:p>
          <a:p>
            <a:r>
              <a:rPr lang="en-US" sz="1400" dirty="0"/>
              <a:t>Azure AD for SSO</a:t>
            </a:r>
          </a:p>
          <a:p>
            <a:r>
              <a:rPr lang="en-US" sz="1400" dirty="0"/>
              <a:t>Azure container registries for </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4"/>
          <a:stretch>
            <a:fillRect/>
          </a:stretch>
        </p:blipFill>
        <p:spPr>
          <a:xfrm>
            <a:off x="3957067" y="876201"/>
            <a:ext cx="4727351" cy="33682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Best practices and lessons learned</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40" name="Picture 39">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solidFill>
                  <a:srgbClr val="FFFFFF"/>
                </a:solidFill>
              </a:rPr>
              <a:t>Graph database design</a:t>
            </a:r>
          </a:p>
        </p:txBody>
      </p:sp>
      <p:pic>
        <p:nvPicPr>
          <p:cNvPr id="46" name="Picture 45">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133004" y="1752654"/>
            <a:ext cx="3479329" cy="3259921"/>
          </a:xfrm>
        </p:spPr>
        <p:txBody>
          <a:bodyPr>
            <a:normAutofit/>
          </a:bodyPr>
          <a:lstStyle/>
          <a:p>
            <a:pPr marL="0" indent="0">
              <a:buNone/>
            </a:pPr>
            <a:r>
              <a:rPr lang="en-GB" sz="700" dirty="0">
                <a:solidFill>
                  <a:srgbClr val="FFFFFF"/>
                </a:solidFill>
              </a:rPr>
              <a:t>Department</a:t>
            </a:r>
          </a:p>
          <a:p>
            <a:r>
              <a:rPr lang="en-GB" sz="700" dirty="0">
                <a:solidFill>
                  <a:srgbClr val="FFFFFF"/>
                </a:solidFill>
              </a:rPr>
              <a:t>name: a string representing the name of the department.</a:t>
            </a:r>
          </a:p>
          <a:p>
            <a:r>
              <a:rPr lang="en-GB" sz="700" dirty="0">
                <a:solidFill>
                  <a:srgbClr val="FFFFFF"/>
                </a:solidFill>
              </a:rPr>
              <a:t>description: a string representing a description of the department.</a:t>
            </a:r>
          </a:p>
          <a:p>
            <a:r>
              <a:rPr lang="en-GB" sz="700" dirty="0">
                <a:solidFill>
                  <a:srgbClr val="FFFFFF"/>
                </a:solidFill>
              </a:rPr>
              <a:t>location: a string representing the location of the department.</a:t>
            </a:r>
          </a:p>
          <a:p>
            <a:pPr marL="0" indent="0">
              <a:buNone/>
            </a:pPr>
            <a:r>
              <a:rPr lang="en-GB" sz="700" dirty="0">
                <a:solidFill>
                  <a:srgbClr val="FFFFFF"/>
                </a:solidFill>
              </a:rPr>
              <a:t>Person</a:t>
            </a:r>
          </a:p>
          <a:p>
            <a:r>
              <a:rPr lang="en-GB" sz="700" dirty="0">
                <a:solidFill>
                  <a:srgbClr val="FFFFFF"/>
                </a:solidFill>
              </a:rPr>
              <a:t>name: a string representing the name of the person.</a:t>
            </a:r>
          </a:p>
          <a:p>
            <a:r>
              <a:rPr lang="en-GB" sz="700" dirty="0">
                <a:solidFill>
                  <a:srgbClr val="FFFFFF"/>
                </a:solidFill>
              </a:rPr>
              <a:t>age: an integer representing the age of the person.</a:t>
            </a:r>
          </a:p>
          <a:p>
            <a:r>
              <a:rPr lang="en-GB" sz="700" dirty="0">
                <a:solidFill>
                  <a:srgbClr val="FFFFFF"/>
                </a:solidFill>
              </a:rPr>
              <a:t>email: a string representing the email address of the person.</a:t>
            </a:r>
          </a:p>
          <a:p>
            <a:pPr marL="0" indent="0">
              <a:buNone/>
            </a:pPr>
            <a:r>
              <a:rPr lang="en-GB" sz="700" dirty="0">
                <a:solidFill>
                  <a:srgbClr val="FFFFFF"/>
                </a:solidFill>
              </a:rPr>
              <a:t>Post</a:t>
            </a:r>
          </a:p>
          <a:p>
            <a:r>
              <a:rPr lang="en-GB" sz="700" dirty="0">
                <a:solidFill>
                  <a:srgbClr val="FFFFFF"/>
                </a:solidFill>
              </a:rPr>
              <a:t>title: a string representing the title of the post.</a:t>
            </a:r>
          </a:p>
          <a:p>
            <a:r>
              <a:rPr lang="en-GB" sz="700" dirty="0">
                <a:solidFill>
                  <a:srgbClr val="FFFFFF"/>
                </a:solidFill>
              </a:rPr>
              <a:t>body: a string representing the body of the post.</a:t>
            </a:r>
          </a:p>
          <a:p>
            <a:r>
              <a:rPr lang="en-GB" sz="700" dirty="0">
                <a:solidFill>
                  <a:srgbClr val="FFFFFF"/>
                </a:solidFill>
              </a:rPr>
              <a:t>timestamp: a datetime object representing the time when the post was created.</a:t>
            </a:r>
          </a:p>
          <a:p>
            <a:r>
              <a:rPr lang="en-GB" sz="700" dirty="0">
                <a:solidFill>
                  <a:srgbClr val="FFFFFF"/>
                </a:solidFill>
              </a:rPr>
              <a:t>type: a string which represents the type of post. </a:t>
            </a:r>
          </a:p>
          <a:p>
            <a:pPr marL="0" indent="0">
              <a:buNone/>
            </a:pPr>
            <a:r>
              <a:rPr lang="en-GB" sz="700" dirty="0">
                <a:solidFill>
                  <a:srgbClr val="FFFFFF"/>
                </a:solidFill>
              </a:rPr>
              <a:t>Tag</a:t>
            </a:r>
          </a:p>
          <a:p>
            <a:r>
              <a:rPr lang="en-GB" sz="700" dirty="0">
                <a:solidFill>
                  <a:srgbClr val="FFFFFF"/>
                </a:solidFill>
              </a:rPr>
              <a:t>name: a string representing the name of the tag.</a:t>
            </a:r>
          </a:p>
          <a:p>
            <a:r>
              <a:rPr lang="en-GB" sz="700" dirty="0">
                <a:solidFill>
                  <a:srgbClr val="FFFFFF"/>
                </a:solidFill>
              </a:rPr>
              <a:t>description: a string representing a description of the tag.</a:t>
            </a:r>
          </a:p>
          <a:p>
            <a:endParaRPr lang="en-US" sz="500" dirty="0">
              <a:solidFill>
                <a:srgbClr val="FFFFFF"/>
              </a:solidFill>
            </a:endParaRPr>
          </a:p>
        </p:txBody>
      </p:sp>
      <p:sp useBgFill="1">
        <p:nvSpPr>
          <p:cNvPr id="48" name="Rectangle 47">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3.png" descr="Diagram&#10;&#10;Description automatically generated">
            <a:extLst>
              <a:ext uri="{FF2B5EF4-FFF2-40B4-BE49-F238E27FC236}">
                <a16:creationId xmlns:a16="http://schemas.microsoft.com/office/drawing/2014/main" id="{C3558AC1-C384-2102-7282-AE9965BA86E1}"/>
              </a:ext>
            </a:extLst>
          </p:cNvPr>
          <p:cNvPicPr/>
          <p:nvPr/>
        </p:nvPicPr>
        <p:blipFill>
          <a:blip r:embed="rId4"/>
          <a:stretch>
            <a:fillRect/>
          </a:stretch>
        </p:blipFill>
        <p:spPr>
          <a:xfrm>
            <a:off x="4194813" y="1381778"/>
            <a:ext cx="4221951" cy="2374847"/>
          </a:xfrm>
          <a:prstGeom prst="rect">
            <a:avLst/>
          </a:prstGeom>
          <a:ln>
            <a:noFill/>
          </a:ln>
          <a:effectLst/>
        </p:spPr>
      </p:pic>
    </p:spTree>
    <p:extLst>
      <p:ext uri="{BB962C8B-B14F-4D97-AF65-F5344CB8AC3E}">
        <p14:creationId xmlns:p14="http://schemas.microsoft.com/office/powerpoint/2010/main" val="88402554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42" name="Picture 1041">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44" name="Picture 1043">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046" name="Picture 1045">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048" name="Rectangle 1047">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9">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52" name="Group 1051">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53" name="Rectangle 1052">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056" name="Rectangle 1055">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a:bodyPr>
          <a:lstStyle/>
          <a:p>
            <a:pPr algn="r" defTabSz="914400"/>
            <a:r>
              <a:rPr lang="en-US" sz="3600"/>
              <a:t>.NET Application setup</a:t>
            </a:r>
          </a:p>
        </p:txBody>
      </p:sp>
      <p:sp>
        <p:nvSpPr>
          <p:cNvPr id="10" name="Content Placeholder 9">
            <a:extLst>
              <a:ext uri="{FF2B5EF4-FFF2-40B4-BE49-F238E27FC236}">
                <a16:creationId xmlns:a16="http://schemas.microsoft.com/office/drawing/2014/main" id="{B60E0D51-EC81-1027-419B-64AD765CF581}"/>
              </a:ext>
            </a:extLst>
          </p:cNvPr>
          <p:cNvSpPr>
            <a:spLocks noGrp="1"/>
          </p:cNvSpPr>
          <p:nvPr>
            <p:ph idx="1"/>
          </p:nvPr>
        </p:nvSpPr>
        <p:spPr>
          <a:xfrm>
            <a:off x="510241" y="4075306"/>
            <a:ext cx="6100109" cy="304925"/>
          </a:xfrm>
        </p:spPr>
        <p:txBody>
          <a:bodyPr vert="horz" lIns="91440" tIns="45720" rIns="91440" bIns="45720" rtlCol="0">
            <a:normAutofit/>
          </a:bodyPr>
          <a:lstStyle/>
          <a:p>
            <a:pPr marL="0" indent="0" algn="r" defTabSz="914400">
              <a:spcBef>
                <a:spcPts val="1000"/>
              </a:spcBef>
              <a:buNone/>
            </a:pPr>
            <a:r>
              <a:rPr lang="en-US" sz="1400" dirty="0"/>
              <a:t>Layered architecture</a:t>
            </a:r>
          </a:p>
        </p:txBody>
      </p:sp>
      <p:pic>
        <p:nvPicPr>
          <p:cNvPr id="6" name="image2.png" descr="Graphical user interface, text&#10;&#10;Description automatically generated">
            <a:extLst>
              <a:ext uri="{FF2B5EF4-FFF2-40B4-BE49-F238E27FC236}">
                <a16:creationId xmlns:a16="http://schemas.microsoft.com/office/drawing/2014/main" id="{DC0F24EB-C9E3-A926-A968-C4D5299AC70F}"/>
              </a:ext>
            </a:extLst>
          </p:cNvPr>
          <p:cNvPicPr/>
          <p:nvPr/>
        </p:nvPicPr>
        <p:blipFill rotWithShape="1">
          <a:blip r:embed="rId6"/>
          <a:srcRect r="8942" b="-3"/>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1026" name="Picture 2" descr="NET - Wikipedia">
            <a:extLst>
              <a:ext uri="{FF2B5EF4-FFF2-40B4-BE49-F238E27FC236}">
                <a16:creationId xmlns:a16="http://schemas.microsoft.com/office/drawing/2014/main" id="{09C1463F-6A6F-2930-D233-9669CE2D2C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67" r="12215" b="19"/>
          <a:stretch/>
        </p:blipFill>
        <p:spPr bwMode="auto">
          <a:xfrm>
            <a:off x="6833787" y="11635"/>
            <a:ext cx="2310214" cy="3129015"/>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0" name="Rectangle 1059">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368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6DF8341-38C0-41F8-A81E-5755FB3B0A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6" name="Rectangle 35">
              <a:extLst>
                <a:ext uri="{FF2B5EF4-FFF2-40B4-BE49-F238E27FC236}">
                  <a16:creationId xmlns:a16="http://schemas.microsoft.com/office/drawing/2014/main" id="{1D1D2268-D2F6-4DD1-A457-46ADF3476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09E82E97-9819-4793-B871-3157EC12A93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9" name="Rectangle 38">
            <a:extLst>
              <a:ext uri="{FF2B5EF4-FFF2-40B4-BE49-F238E27FC236}">
                <a16:creationId xmlns:a16="http://schemas.microsoft.com/office/drawing/2014/main" id="{1EF53BF8-8E50-496B-B9DB-CBBE6413A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41" name="Picture 40">
            <a:extLst>
              <a:ext uri="{FF2B5EF4-FFF2-40B4-BE49-F238E27FC236}">
                <a16:creationId xmlns:a16="http://schemas.microsoft.com/office/drawing/2014/main" id="{D53D81F5-9CA1-4207-86AF-72DAF1C367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3093217" cy="2699487"/>
          </a:xfrm>
        </p:spPr>
        <p:txBody>
          <a:bodyPr>
            <a:normAutofit/>
          </a:bodyPr>
          <a:lstStyle/>
          <a:p>
            <a:r>
              <a:rPr lang="en-GB" sz="1200" dirty="0"/>
              <a:t>Wireframes were created for the UI.</a:t>
            </a:r>
          </a:p>
          <a:p>
            <a:r>
              <a:rPr lang="en-GB" sz="1200" dirty="0"/>
              <a:t>These were then reviewed and had feedback from stakeholders in the project.</a:t>
            </a:r>
          </a:p>
          <a:p>
            <a:endParaRPr lang="en-GB" sz="1200" dirty="0"/>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l="22100" r="4089" b="-4"/>
          <a:stretch/>
        </p:blipFill>
        <p:spPr>
          <a:xfrm>
            <a:off x="4087181" y="366633"/>
            <a:ext cx="2526702" cy="2644530"/>
          </a:xfrm>
          <a:prstGeom prst="rect">
            <a:avLst/>
          </a:prstGeom>
        </p:spPr>
      </p:pic>
      <p:sp>
        <p:nvSpPr>
          <p:cNvPr id="43" name="Rectangle 42">
            <a:extLst>
              <a:ext uri="{FF2B5EF4-FFF2-40B4-BE49-F238E27FC236}">
                <a16:creationId xmlns:a16="http://schemas.microsoft.com/office/drawing/2014/main" id="{621EF2C5-4DD0-49D0-AF0A-1C02F80AA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5759" y="366633"/>
            <a:ext cx="2054767" cy="151712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2" b="4731"/>
          <a:stretch/>
        </p:blipFill>
        <p:spPr>
          <a:xfrm>
            <a:off x="6725759" y="366633"/>
            <a:ext cx="2054767" cy="1517124"/>
          </a:xfrm>
          <a:prstGeom prst="rect">
            <a:avLst/>
          </a:prstGeom>
        </p:spPr>
      </p:pic>
      <p:sp>
        <p:nvSpPr>
          <p:cNvPr id="45" name="Rectangle 44">
            <a:extLst>
              <a:ext uri="{FF2B5EF4-FFF2-40B4-BE49-F238E27FC236}">
                <a16:creationId xmlns:a16="http://schemas.microsoft.com/office/drawing/2014/main" id="{6FD2876B-C6FB-489E-AC79-356278E6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6898" y="3126928"/>
            <a:ext cx="2533558" cy="165703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6">
            <a:extLst>
              <a:ext uri="{28A0092B-C50C-407E-A947-70E740481C1C}">
                <a14:useLocalDpi xmlns:a14="http://schemas.microsoft.com/office/drawing/2010/main" val="0"/>
              </a:ext>
            </a:extLst>
          </a:blip>
          <a:srcRect r="2" b="16151"/>
          <a:stretch/>
        </p:blipFill>
        <p:spPr>
          <a:xfrm>
            <a:off x="4086898" y="3126928"/>
            <a:ext cx="2533558" cy="165703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7"/>
          <a:srcRect l="30083" r="13831" b="-4"/>
          <a:stretch/>
        </p:blipFill>
        <p:spPr>
          <a:xfrm>
            <a:off x="6725760" y="1999521"/>
            <a:ext cx="2054768" cy="2784441"/>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5" name="Rectangle 3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8" name="Rectangle 3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Sprint 1</a:t>
            </a:r>
          </a:p>
        </p:txBody>
      </p:sp>
      <p:pic>
        <p:nvPicPr>
          <p:cNvPr id="40" name="Picture 3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4224185" cy="2699487"/>
          </a:xfrm>
        </p:spPr>
        <p:txBody>
          <a:bodyPr>
            <a:normAutofit/>
          </a:bodyPr>
          <a:lstStyle/>
          <a:p>
            <a:pPr marL="0" indent="0">
              <a:buNone/>
            </a:pPr>
            <a:r>
              <a:rPr lang="en-GB" sz="1500" b="1" dirty="0"/>
              <a:t>Single sign on setup</a:t>
            </a:r>
          </a:p>
          <a:p>
            <a:r>
              <a:rPr lang="en-GB" sz="1500" dirty="0"/>
              <a:t>Create app registration in Azure &amp; provide the redirect URL</a:t>
            </a:r>
          </a:p>
          <a:p>
            <a:r>
              <a:rPr lang="en-GB" sz="1500" dirty="0"/>
              <a:t>Setup  authentication in .NET application startup project</a:t>
            </a:r>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4"/>
          <a:srcRect r="1397" b="1"/>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 r="40803" b="3"/>
          <a:stretch/>
        </p:blipFill>
        <p:spPr>
          <a:xfrm>
            <a:off x="5162204" y="2652964"/>
            <a:ext cx="3615940" cy="2057648"/>
          </a:xfrm>
          <a:prstGeom prst="rect">
            <a:avLst/>
          </a:prstGeom>
          <a:ln>
            <a:noFill/>
          </a:ln>
          <a:effectLst>
            <a:outerShdw blurRad="76200" dist="63500" dir="5040000" algn="tl" rotWithShape="0">
              <a:srgbClr val="000000">
                <a:alpha val="41000"/>
              </a:srgbClr>
            </a:outerShdw>
          </a:effectLst>
        </p:spPr>
      </p:pic>
      <p:pic>
        <p:nvPicPr>
          <p:cNvPr id="31" name="Picture 30">
            <a:extLst>
              <a:ext uri="{FF2B5EF4-FFF2-40B4-BE49-F238E27FC236}">
                <a16:creationId xmlns:a16="http://schemas.microsoft.com/office/drawing/2014/main" id="{87A168B0-9758-4B25-601F-E73E5067E198}"/>
              </a:ext>
            </a:extLst>
          </p:cNvPr>
          <p:cNvPicPr>
            <a:picLocks noChangeAspect="1"/>
          </p:cNvPicPr>
          <p:nvPr/>
        </p:nvPicPr>
        <p:blipFill>
          <a:blip r:embed="rId6"/>
          <a:stretch>
            <a:fillRect/>
          </a:stretch>
        </p:blipFill>
        <p:spPr>
          <a:xfrm>
            <a:off x="640176" y="3223561"/>
            <a:ext cx="2158861" cy="1462739"/>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7210396" cy="810703"/>
          </a:xfrm>
        </p:spPr>
        <p:txBody>
          <a:bodyPr>
            <a:normAutofit/>
          </a:bodyPr>
          <a:lstStyle/>
          <a:p>
            <a:r>
              <a:rPr lang="en-GB"/>
              <a:t>Sprint 1</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2617006" cy="2699487"/>
          </a:xfrm>
        </p:spPr>
        <p:txBody>
          <a:bodyPr>
            <a:normAutofit/>
          </a:bodyPr>
          <a:lstStyle/>
          <a:p>
            <a:pPr marL="0" indent="0">
              <a:buNone/>
            </a:pPr>
            <a:r>
              <a:rPr lang="en-GB" sz="1400" b="0" i="0">
                <a:effectLst/>
                <a:latin typeface="Abadi" panose="020B0604020104020204" pitchFamily="34" charset="0"/>
              </a:rPr>
              <a:t>The challenge in developing the graph database was configuring persistence layer for Neo4j. Setup involved installing Neo4j, establishing connection, and utilizing .NET driver.</a:t>
            </a:r>
          </a:p>
          <a:p>
            <a:pPr marL="0" indent="0">
              <a:buNone/>
            </a:pPr>
            <a:r>
              <a:rPr lang="en-GB" sz="1400">
                <a:latin typeface="Abadi" panose="020B0604020104020204" pitchFamily="34" charset="0"/>
              </a:rPr>
              <a:t>Shows a graph of the data model within Neo4j database, this uses bloom that allows for queries to be directly ran on the database and shown visually</a:t>
            </a:r>
          </a:p>
        </p:txBody>
      </p:sp>
      <p:pic>
        <p:nvPicPr>
          <p:cNvPr id="3" name="Picture 2" descr="A screenshot of a computer&#10;&#10;Description automatically generated with medium confidence">
            <a:extLst>
              <a:ext uri="{FF2B5EF4-FFF2-40B4-BE49-F238E27FC236}">
                <a16:creationId xmlns:a16="http://schemas.microsoft.com/office/drawing/2014/main" id="{7E9E5F33-BBAA-D332-1B73-319B146576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254"/>
          <a:stretch/>
        </p:blipFill>
        <p:spPr>
          <a:xfrm>
            <a:off x="3490721" y="2253316"/>
            <a:ext cx="4229914" cy="169771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2727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Landing Page</a:t>
            </a:r>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286" y="2057398"/>
            <a:ext cx="6800850" cy="2771775"/>
          </a:xfrm>
          <a:prstGeom prst="rect">
            <a:avLst/>
          </a:prstGeom>
        </p:spPr>
      </p:pic>
    </p:spTree>
    <p:extLst>
      <p:ext uri="{BB962C8B-B14F-4D97-AF65-F5344CB8AC3E}">
        <p14:creationId xmlns:p14="http://schemas.microsoft.com/office/powerpoint/2010/main" val="3872122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Create post</a:t>
            </a:r>
          </a:p>
        </p:txBody>
      </p:sp>
      <p:pic>
        <p:nvPicPr>
          <p:cNvPr id="4" name="Picture 3" descr="Graphical user interface, application, Teams&#10;&#10;Description automatically generated">
            <a:extLst>
              <a:ext uri="{FF2B5EF4-FFF2-40B4-BE49-F238E27FC236}">
                <a16:creationId xmlns:a16="http://schemas.microsoft.com/office/drawing/2014/main" id="{1662483C-6706-F78C-0889-B47CF7BEFD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383" y="2098673"/>
            <a:ext cx="6962775" cy="2730500"/>
          </a:xfrm>
          <a:prstGeom prst="rect">
            <a:avLst/>
          </a:prstGeom>
        </p:spPr>
      </p:pic>
    </p:spTree>
    <p:extLst>
      <p:ext uri="{BB962C8B-B14F-4D97-AF65-F5344CB8AC3E}">
        <p14:creationId xmlns:p14="http://schemas.microsoft.com/office/powerpoint/2010/main" val="71358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Discovery</a:t>
            </a:r>
          </a:p>
        </p:txBody>
      </p:sp>
      <p:pic>
        <p:nvPicPr>
          <p:cNvPr id="3" name="Picture 2" descr="Graphical user interface, application, Teams&#10;&#10;Description automatically generated">
            <a:extLst>
              <a:ext uri="{FF2B5EF4-FFF2-40B4-BE49-F238E27FC236}">
                <a16:creationId xmlns:a16="http://schemas.microsoft.com/office/drawing/2014/main" id="{0EB5ADC2-F106-4F99-FC92-357E86E4F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774" y="1752655"/>
            <a:ext cx="6596380" cy="3286125"/>
          </a:xfrm>
          <a:prstGeom prst="rect">
            <a:avLst/>
          </a:prstGeom>
        </p:spPr>
      </p:pic>
    </p:spTree>
    <p:extLst>
      <p:ext uri="{BB962C8B-B14F-4D97-AF65-F5344CB8AC3E}">
        <p14:creationId xmlns:p14="http://schemas.microsoft.com/office/powerpoint/2010/main" val="3873204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3" name="Picture 2" descr="Graphical user interface, application, Teams&#10;&#10;Description automatically generated">
            <a:extLst>
              <a:ext uri="{FF2B5EF4-FFF2-40B4-BE49-F238E27FC236}">
                <a16:creationId xmlns:a16="http://schemas.microsoft.com/office/drawing/2014/main" id="{45CE21C4-A0AE-3EB8-C6CE-7525A8E1E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649" y="2215168"/>
            <a:ext cx="5676900" cy="2807970"/>
          </a:xfrm>
          <a:prstGeom prst="rect">
            <a:avLst/>
          </a:prstGeom>
        </p:spPr>
      </p:pic>
    </p:spTree>
    <p:extLst>
      <p:ext uri="{BB962C8B-B14F-4D97-AF65-F5344CB8AC3E}">
        <p14:creationId xmlns:p14="http://schemas.microsoft.com/office/powerpoint/2010/main" val="314418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4" name="Picture 3" descr="Chart, scatter chart&#10;&#10;Description automatically generated">
            <a:extLst>
              <a:ext uri="{FF2B5EF4-FFF2-40B4-BE49-F238E27FC236}">
                <a16:creationId xmlns:a16="http://schemas.microsoft.com/office/drawing/2014/main" id="{F9006521-CF9B-ABCA-920C-882308EC2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2333" y="2191327"/>
            <a:ext cx="5205730" cy="2573020"/>
          </a:xfrm>
          <a:prstGeom prst="rect">
            <a:avLst/>
          </a:prstGeom>
        </p:spPr>
      </p:pic>
    </p:spTree>
    <p:extLst>
      <p:ext uri="{BB962C8B-B14F-4D97-AF65-F5344CB8AC3E}">
        <p14:creationId xmlns:p14="http://schemas.microsoft.com/office/powerpoint/2010/main" val="2868571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60967"/>
            <a:ext cx="7210396" cy="2699487"/>
          </a:xfrm>
        </p:spPr>
        <p:txBody>
          <a:bodyPr/>
          <a:lstStyle/>
          <a:p>
            <a:r>
              <a:rPr lang="en-GB" dirty="0"/>
              <a:t>Admin page</a:t>
            </a:r>
          </a:p>
        </p:txBody>
      </p:sp>
      <p:pic>
        <p:nvPicPr>
          <p:cNvPr id="3" name="Picture 2" descr="Graphical user interface, application, Teams&#10;&#10;Description automatically generated">
            <a:extLst>
              <a:ext uri="{FF2B5EF4-FFF2-40B4-BE49-F238E27FC236}">
                <a16:creationId xmlns:a16="http://schemas.microsoft.com/office/drawing/2014/main" id="{1256E2DC-42A0-6EBA-9769-339B708527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5435" y="2571750"/>
            <a:ext cx="5648325" cy="1843405"/>
          </a:xfrm>
          <a:prstGeom prst="rect">
            <a:avLst/>
          </a:prstGeom>
        </p:spPr>
      </p:pic>
    </p:spTree>
    <p:extLst>
      <p:ext uri="{BB962C8B-B14F-4D97-AF65-F5344CB8AC3E}">
        <p14:creationId xmlns:p14="http://schemas.microsoft.com/office/powerpoint/2010/main" val="4050872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Unit testing</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6" name="Content Placeholder 5">
            <a:extLst>
              <a:ext uri="{FF2B5EF4-FFF2-40B4-BE49-F238E27FC236}">
                <a16:creationId xmlns:a16="http://schemas.microsoft.com/office/drawing/2014/main" id="{EF9B69E2-A2F6-2ECF-7912-BCA155E5B1E3}"/>
              </a:ext>
            </a:extLst>
          </p:cNvPr>
          <p:cNvSpPr>
            <a:spLocks noGrp="1"/>
          </p:cNvSpPr>
          <p:nvPr>
            <p:ph idx="1"/>
          </p:nvPr>
        </p:nvSpPr>
        <p:spPr>
          <a:xfrm>
            <a:off x="510240" y="1752654"/>
            <a:ext cx="3102093" cy="2699487"/>
          </a:xfrm>
        </p:spPr>
        <p:txBody>
          <a:bodyPr>
            <a:normAutofit/>
          </a:bodyPr>
          <a:lstStyle/>
          <a:p>
            <a:endParaRPr lang="en-GB" sz="1400"/>
          </a:p>
        </p:txBody>
      </p:sp>
      <p:pic>
        <p:nvPicPr>
          <p:cNvPr id="7" name="Picture 6" descr="A screenshot of a computer program&#10;&#10;Description automatically generated with medium confidence">
            <a:extLst>
              <a:ext uri="{FF2B5EF4-FFF2-40B4-BE49-F238E27FC236}">
                <a16:creationId xmlns:a16="http://schemas.microsoft.com/office/drawing/2014/main" id="{FEDD25C3-4E2B-0022-2130-9898952343AC}"/>
              </a:ext>
            </a:extLst>
          </p:cNvPr>
          <p:cNvPicPr>
            <a:picLocks noChangeAspect="1"/>
          </p:cNvPicPr>
          <p:nvPr/>
        </p:nvPicPr>
        <p:blipFill>
          <a:blip r:embed="rId4"/>
          <a:stretch>
            <a:fillRect/>
          </a:stretch>
        </p:blipFill>
        <p:spPr>
          <a:xfrm>
            <a:off x="3957067" y="704835"/>
            <a:ext cx="4727351" cy="371096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34833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315883"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3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2" name="Picture 3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53" name="Picture 3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4" name="Rectangle 3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40">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7" name="Picture 42">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8" name="Rectangle 44">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46">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49" name="Rectangle 48">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How frequently have you been using the platform?</a:t>
            </a:r>
            <a:endParaRPr lang="en-US" sz="2600" dirty="0">
              <a:solidFill>
                <a:srgbClr val="FFFFFF"/>
              </a:solidFill>
            </a:endParaRPr>
          </a:p>
        </p:txBody>
      </p:sp>
      <p:sp useBgFill="1">
        <p:nvSpPr>
          <p:cNvPr id="51" name="Rectangle 50">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orful pie chart with white text&#10;&#10;Description automatically generated with low confidence">
            <a:extLst>
              <a:ext uri="{FF2B5EF4-FFF2-40B4-BE49-F238E27FC236}">
                <a16:creationId xmlns:a16="http://schemas.microsoft.com/office/drawing/2014/main" id="{478A8FE3-75DA-0004-CFBC-0DD2A29ABB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695"/>
          <a:stretch/>
        </p:blipFill>
        <p:spPr bwMode="auto">
          <a:xfrm>
            <a:off x="5282949" y="1561938"/>
            <a:ext cx="3133815" cy="2014527"/>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0605978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Rectangle 22">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7" name="Rectangle 26">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How satisfied are you with the user interface and overall experience?</a:t>
            </a:r>
            <a:endParaRPr lang="en-US" sz="2600" dirty="0">
              <a:solidFill>
                <a:srgbClr val="FFFFFF"/>
              </a:solidFill>
            </a:endParaRPr>
          </a:p>
        </p:txBody>
      </p:sp>
      <p:sp useBgFill="1">
        <p:nvSpPr>
          <p:cNvPr id="29" name="Rectangle 28">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diagram, software&#10;&#10;Description automatically generated">
            <a:extLst>
              <a:ext uri="{FF2B5EF4-FFF2-40B4-BE49-F238E27FC236}">
                <a16:creationId xmlns:a16="http://schemas.microsoft.com/office/drawing/2014/main" id="{BBAE39F1-22FD-AA0B-89C7-1CFA24BB51D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902"/>
          <a:stretch/>
        </p:blipFill>
        <p:spPr bwMode="auto">
          <a:xfrm>
            <a:off x="5282949" y="1564103"/>
            <a:ext cx="3133815" cy="2010198"/>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7852304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2" name="Rectangle 21">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6" name="Rectangle 25">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Is the platform useful for sharing your knowledge and expertise?</a:t>
            </a:r>
            <a:endParaRPr lang="en-US" sz="2600" dirty="0">
              <a:solidFill>
                <a:srgbClr val="FFFFFF"/>
              </a:solidFill>
            </a:endParaRPr>
          </a:p>
        </p:txBody>
      </p:sp>
      <p:sp useBgFill="1">
        <p:nvSpPr>
          <p:cNvPr id="28" name="Rectangle 27">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creenshot, diagram, software&#10;&#10;Description automatically generated">
            <a:extLst>
              <a:ext uri="{FF2B5EF4-FFF2-40B4-BE49-F238E27FC236}">
                <a16:creationId xmlns:a16="http://schemas.microsoft.com/office/drawing/2014/main" id="{F192FD8E-9EF3-AEA4-B148-165D6E5B2DF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341"/>
          <a:stretch/>
        </p:blipFill>
        <p:spPr bwMode="auto">
          <a:xfrm>
            <a:off x="5282949" y="1579154"/>
            <a:ext cx="3133815" cy="1980096"/>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9622131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Rectangle 22">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7" name="Rectangle 26">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How often have you come across information shared by users from other departments?</a:t>
            </a:r>
            <a:endParaRPr lang="en-US" sz="2600" dirty="0">
              <a:solidFill>
                <a:srgbClr val="FFFFFF"/>
              </a:solidFill>
            </a:endParaRPr>
          </a:p>
        </p:txBody>
      </p:sp>
      <p:sp useBgFill="1">
        <p:nvSpPr>
          <p:cNvPr id="29" name="Rectangle 28">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creenshot, text, diagram, colorfulness&#10;&#10;Description automatically generated">
            <a:extLst>
              <a:ext uri="{FF2B5EF4-FFF2-40B4-BE49-F238E27FC236}">
                <a16:creationId xmlns:a16="http://schemas.microsoft.com/office/drawing/2014/main" id="{5155D40F-5D13-2FDE-6658-49FA94CE89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969"/>
          <a:stretch/>
        </p:blipFill>
        <p:spPr bwMode="auto">
          <a:xfrm>
            <a:off x="5282949" y="1564804"/>
            <a:ext cx="3133815" cy="2008796"/>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732699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2" name="Rectangle 21">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6" name="Rectangle 25">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3400">
                <a:solidFill>
                  <a:srgbClr val="FFFFFF"/>
                </a:solidFill>
                <a:effectLst/>
              </a:rPr>
              <a:t>How easy is it to use the platform and create posts?</a:t>
            </a:r>
            <a:endParaRPr lang="en-US" sz="3400">
              <a:solidFill>
                <a:srgbClr val="FFFFFF"/>
              </a:solidFill>
            </a:endParaRPr>
          </a:p>
        </p:txBody>
      </p:sp>
      <p:sp useBgFill="1">
        <p:nvSpPr>
          <p:cNvPr id="28" name="Rectangle 27">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creenshot, diagram, operating system&#10;&#10;Description automatically generated">
            <a:extLst>
              <a:ext uri="{FF2B5EF4-FFF2-40B4-BE49-F238E27FC236}">
                <a16:creationId xmlns:a16="http://schemas.microsoft.com/office/drawing/2014/main" id="{B551CBAE-3B94-6F83-AC18-0192D21AE4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421"/>
          <a:stretch/>
        </p:blipFill>
        <p:spPr bwMode="auto">
          <a:xfrm>
            <a:off x="5282949" y="1559072"/>
            <a:ext cx="3133815" cy="2020259"/>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85508409"/>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Rectangle 22">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7" name="Rectangle 26">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Overall Satisfaction On a scale of 1 to 5, where 1 is very dissatisfied and 5 is very satisfied</a:t>
            </a:r>
            <a:endParaRPr lang="en-US" sz="2600" dirty="0">
              <a:solidFill>
                <a:srgbClr val="FFFFFF"/>
              </a:solidFill>
            </a:endParaRPr>
          </a:p>
        </p:txBody>
      </p:sp>
      <p:sp useBgFill="1">
        <p:nvSpPr>
          <p:cNvPr id="29" name="Rectangle 28">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pie chart with numbers&#10;&#10;Description automatically generated with low confidence">
            <a:extLst>
              <a:ext uri="{FF2B5EF4-FFF2-40B4-BE49-F238E27FC236}">
                <a16:creationId xmlns:a16="http://schemas.microsoft.com/office/drawing/2014/main" id="{3DFB9281-B8FF-F6D7-D880-96878E5BF49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695"/>
          <a:stretch/>
        </p:blipFill>
        <p:spPr bwMode="auto">
          <a:xfrm>
            <a:off x="5282949" y="1561938"/>
            <a:ext cx="3133815" cy="2014528"/>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90443567"/>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10240" y="564921"/>
            <a:ext cx="7210396" cy="810703"/>
          </a:xfrm>
        </p:spPr>
        <p:txBody>
          <a:bodyPr>
            <a:normAutofit/>
          </a:bodyPr>
          <a:lstStyle/>
          <a:p>
            <a:r>
              <a:rPr lang="en-US"/>
              <a:t>Gap Analysis</a:t>
            </a:r>
            <a:endParaRPr lang="en-US" dirty="0"/>
          </a:p>
        </p:txBody>
      </p:sp>
      <p:graphicFrame>
        <p:nvGraphicFramePr>
          <p:cNvPr id="5" name="Content Placeholder 4">
            <a:extLst>
              <a:ext uri="{FF2B5EF4-FFF2-40B4-BE49-F238E27FC236}">
                <a16:creationId xmlns:a16="http://schemas.microsoft.com/office/drawing/2014/main" id="{CB8E6DB6-F765-D2B8-0D52-0C4A770A25F8}"/>
              </a:ext>
            </a:extLst>
          </p:cNvPr>
          <p:cNvGraphicFramePr>
            <a:graphicFrameLocks noGrp="1"/>
          </p:cNvGraphicFramePr>
          <p:nvPr>
            <p:ph idx="1"/>
            <p:extLst>
              <p:ext uri="{D42A27DB-BD31-4B8C-83A1-F6EECF244321}">
                <p14:modId xmlns:p14="http://schemas.microsoft.com/office/powerpoint/2010/main" val="187953379"/>
              </p:ext>
            </p:extLst>
          </p:nvPr>
        </p:nvGraphicFramePr>
        <p:xfrm>
          <a:off x="654942" y="1579084"/>
          <a:ext cx="7414639" cy="3420342"/>
        </p:xfrm>
        <a:graphic>
          <a:graphicData uri="http://schemas.openxmlformats.org/drawingml/2006/table">
            <a:tbl>
              <a:tblPr firstRow="1" firstCol="1" bandRow="1">
                <a:tableStyleId>{5C22544A-7EE6-4342-B048-85BDC9FD1C3A}</a:tableStyleId>
              </a:tblPr>
              <a:tblGrid>
                <a:gridCol w="2553078">
                  <a:extLst>
                    <a:ext uri="{9D8B030D-6E8A-4147-A177-3AD203B41FA5}">
                      <a16:colId xmlns:a16="http://schemas.microsoft.com/office/drawing/2014/main" val="3511910758"/>
                    </a:ext>
                  </a:extLst>
                </a:gridCol>
                <a:gridCol w="2264954">
                  <a:extLst>
                    <a:ext uri="{9D8B030D-6E8A-4147-A177-3AD203B41FA5}">
                      <a16:colId xmlns:a16="http://schemas.microsoft.com/office/drawing/2014/main" val="1065189154"/>
                    </a:ext>
                  </a:extLst>
                </a:gridCol>
                <a:gridCol w="2596607">
                  <a:extLst>
                    <a:ext uri="{9D8B030D-6E8A-4147-A177-3AD203B41FA5}">
                      <a16:colId xmlns:a16="http://schemas.microsoft.com/office/drawing/2014/main" val="2027321773"/>
                    </a:ext>
                  </a:extLst>
                </a:gridCol>
              </a:tblGrid>
              <a:tr h="211466">
                <a:tc>
                  <a:txBody>
                    <a:bodyPr/>
                    <a:lstStyle/>
                    <a:p>
                      <a:pPr>
                        <a:lnSpc>
                          <a:spcPct val="200000"/>
                        </a:lnSpc>
                        <a:spcAft>
                          <a:spcPts val="1200"/>
                        </a:spcAft>
                      </a:pPr>
                      <a:r>
                        <a:rPr lang="en-GB" sz="700">
                          <a:effectLst/>
                        </a:rPr>
                        <a:t>Current State</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Desired State </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Action to state</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14912448"/>
                  </a:ext>
                </a:extLst>
              </a:tr>
              <a:tr h="712716">
                <a:tc>
                  <a:txBody>
                    <a:bodyPr/>
                    <a:lstStyle/>
                    <a:p>
                      <a:pPr>
                        <a:lnSpc>
                          <a:spcPct val="200000"/>
                        </a:lnSpc>
                        <a:spcAft>
                          <a:spcPts val="1200"/>
                        </a:spcAft>
                      </a:pPr>
                      <a:r>
                        <a:rPr lang="en-GB" sz="700" dirty="0">
                          <a:effectLst/>
                        </a:rPr>
                        <a:t>Content is currently shared between departments on an ad-hoc, informal basis, which can lead to duplication of effort or (unintended) exclusion of departments from useful findings.</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An application for departments to manage and tag content.</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dirty="0">
                          <a:effectLst/>
                        </a:rPr>
                        <a:t>Develop a cloud application where departments can share and tag content for other departments in a social feed.</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936470920"/>
                  </a:ext>
                </a:extLst>
              </a:tr>
              <a:tr h="712716">
                <a:tc>
                  <a:txBody>
                    <a:bodyPr/>
                    <a:lstStyle/>
                    <a:p>
                      <a:pPr>
                        <a:lnSpc>
                          <a:spcPct val="200000"/>
                        </a:lnSpc>
                        <a:spcAft>
                          <a:spcPts val="1200"/>
                        </a:spcAft>
                      </a:pPr>
                      <a:r>
                        <a:rPr lang="en-GB" sz="700" dirty="0">
                          <a:effectLst/>
                        </a:rPr>
                        <a:t>Presently there is no access to globally search across the business for knowledge content, which causes an increase in time due to not knowing content location.</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Simplistic searching of content to allow users to use subjects.</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Tagging of content and provide search functionally to filter down content.</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471578098"/>
                  </a:ext>
                </a:extLst>
              </a:tr>
              <a:tr h="963341">
                <a:tc>
                  <a:txBody>
                    <a:bodyPr/>
                    <a:lstStyle/>
                    <a:p>
                      <a:pPr>
                        <a:lnSpc>
                          <a:spcPct val="200000"/>
                        </a:lnSpc>
                        <a:spcAft>
                          <a:spcPts val="1200"/>
                        </a:spcAft>
                      </a:pPr>
                      <a:r>
                        <a:rPr lang="en-GB" sz="700" dirty="0">
                          <a:effectLst/>
                        </a:rPr>
                        <a:t>Content has no managed structure, and data is shared in different formats, making it difficult to analyse and report on.</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Provide basic content structure and types to allow for manageable knowledge resources.</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The system should allow users to enter content via forms which has strict content types, links, word documents, images, etc.</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2356196435"/>
                  </a:ext>
                </a:extLst>
              </a:tr>
              <a:tr h="712716">
                <a:tc>
                  <a:txBody>
                    <a:bodyPr/>
                    <a:lstStyle/>
                    <a:p>
                      <a:pPr>
                        <a:lnSpc>
                          <a:spcPct val="200000"/>
                        </a:lnSpc>
                        <a:spcAft>
                          <a:spcPts val="1200"/>
                        </a:spcAft>
                      </a:pPr>
                      <a:r>
                        <a:rPr lang="en-GB" sz="700" dirty="0">
                          <a:effectLst/>
                        </a:rPr>
                        <a:t>Content shared around the business has no feedback feed for employees to share thoughts on the knowledge resources.</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Have collaborative feedback feature to allow for employees to feedback.</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dirty="0">
                          <a:effectLst/>
                        </a:rPr>
                        <a:t>Have comments to be posted on the content for the author to review and reply.</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920327815"/>
                  </a:ext>
                </a:extLst>
              </a:tr>
            </a:tbl>
          </a:graphicData>
        </a:graphic>
      </p:graphicFrame>
    </p:spTree>
    <p:extLst>
      <p:ext uri="{BB962C8B-B14F-4D97-AF65-F5344CB8AC3E}">
        <p14:creationId xmlns:p14="http://schemas.microsoft.com/office/powerpoint/2010/main" val="363628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4942997" y="3200875"/>
            <a:ext cx="3604497" cy="972836"/>
          </a:xfrm>
        </p:spPr>
        <p:txBody>
          <a:bodyPr vert="horz" lIns="68580" tIns="34290" rIns="68580" bIns="34290" rtlCol="0" anchor="t">
            <a:normAutofit/>
          </a:bodyPr>
          <a:lstStyle/>
          <a:p>
            <a:pPr algn="l">
              <a:lnSpc>
                <a:spcPct val="90000"/>
              </a:lnSpc>
            </a:pPr>
            <a:r>
              <a:rPr lang="en-US" sz="3000">
                <a:solidFill>
                  <a:schemeClr val="tx2"/>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604" y="1353177"/>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1010</TotalTime>
  <Words>5097</Words>
  <Application>Microsoft Office PowerPoint</Application>
  <PresentationFormat>On-screen Show (16:9)</PresentationFormat>
  <Paragraphs>239</Paragraphs>
  <Slides>45</Slides>
  <Notes>24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Calibri</vt:lpstr>
      <vt:lpstr>Tenorite</vt:lpstr>
      <vt:lpstr>Trebuchet MS</vt:lpstr>
      <vt:lpstr>Abadi</vt:lpstr>
      <vt:lpstr>Symbol</vt:lpstr>
      <vt:lpstr>Times New Roman</vt:lpstr>
      <vt:lpstr>Verdana</vt:lpstr>
      <vt:lpstr>Arial</vt:lpstr>
      <vt:lpstr>Berlin</vt:lpstr>
      <vt:lpstr>Workplace Project Breaking Down Silos: Developing a Knowledge Sharing Platform for Internal Business </vt:lpstr>
      <vt:lpstr>Introduction</vt:lpstr>
      <vt:lpstr>Silos and ad-hoc sharing methods are causing issues in the business</vt:lpstr>
      <vt:lpstr>Opportunity</vt:lpstr>
      <vt:lpstr>Knowledge Sharing Platform for Collaborative Research</vt:lpstr>
      <vt:lpstr>Gap Analysis</vt:lpstr>
      <vt:lpstr>Systems study</vt:lpstr>
      <vt:lpstr>Miro board</vt:lpstr>
      <vt:lpstr>Miro board limitations</vt:lpstr>
      <vt:lpstr>Live demo of Miro board</vt:lpstr>
      <vt:lpstr>Nuclino</vt:lpstr>
      <vt:lpstr>Nuclino limitations</vt:lpstr>
      <vt:lpstr>Results of analysis</vt:lpstr>
      <vt:lpstr>Gap in existing solutions</vt:lpstr>
      <vt:lpstr>Proposal</vt:lpstr>
      <vt:lpstr>Challenges</vt:lpstr>
      <vt:lpstr>Project scope</vt:lpstr>
      <vt:lpstr>Project timeline</vt:lpstr>
      <vt:lpstr>Architecture Diagram</vt:lpstr>
      <vt:lpstr>Graph database design</vt:lpstr>
      <vt:lpstr>.NET Application setup</vt:lpstr>
      <vt:lpstr>UX Designs</vt:lpstr>
      <vt:lpstr>Iterative development</vt:lpstr>
      <vt:lpstr>Sprint 1</vt:lpstr>
      <vt:lpstr>Sprint 1</vt:lpstr>
      <vt:lpstr>Sprint 2</vt:lpstr>
      <vt:lpstr>Sprint 2</vt:lpstr>
      <vt:lpstr>Sprint 2</vt:lpstr>
      <vt:lpstr>Sprint 3</vt:lpstr>
      <vt:lpstr>Sprint 3</vt:lpstr>
      <vt:lpstr>Sprint 3</vt:lpstr>
      <vt:lpstr>Unit testing</vt:lpstr>
      <vt:lpstr>Live Demo of Knowledge sharing platform</vt:lpstr>
      <vt:lpstr>UI Feedback</vt:lpstr>
      <vt:lpstr>Discovery page</vt:lpstr>
      <vt:lpstr>Create post page</vt:lpstr>
      <vt:lpstr>Profile page</vt:lpstr>
      <vt:lpstr>How frequently have you been using the platform?</vt:lpstr>
      <vt:lpstr>How satisfied are you with the user interface and overall experience?</vt:lpstr>
      <vt:lpstr>Is the platform useful for sharing your knowledge and expertise?</vt:lpstr>
      <vt:lpstr>How often have you come across information shared by users from other departments?</vt:lpstr>
      <vt:lpstr>How easy is it to use the platform and create posts?</vt:lpstr>
      <vt:lpstr>Overall Satisfaction On a scale of 1 to 5, where 1 is very dissatisfied and 5 is very satisfied</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82</cp:revision>
  <dcterms:modified xsi:type="dcterms:W3CDTF">2023-06-06T21:04:34Z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